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258" r:id="rId4"/>
    <p:sldId id="259" r:id="rId5"/>
    <p:sldId id="279" r:id="rId6"/>
    <p:sldId id="266" r:id="rId7"/>
    <p:sldId id="264" r:id="rId8"/>
    <p:sldId id="265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8" r:id="rId17"/>
    <p:sldId id="274" r:id="rId18"/>
    <p:sldId id="275" r:id="rId19"/>
    <p:sldId id="280" r:id="rId20"/>
    <p:sldId id="281" r:id="rId21"/>
    <p:sldId id="276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22" autoAdjust="0"/>
    <p:restoredTop sz="94660"/>
  </p:normalViewPr>
  <p:slideViewPr>
    <p:cSldViewPr snapToGrid="0">
      <p:cViewPr>
        <p:scale>
          <a:sx n="66" d="100"/>
          <a:sy n="66" d="100"/>
        </p:scale>
        <p:origin x="1098" y="10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A22F2-9A93-4EA0-8BBE-FC0A515F81A5}" type="datetimeFigureOut">
              <a:rPr lang="en-US" smtClean="0"/>
              <a:t>7/14/2015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CC6A1-971A-4C0F-A123-AB4D531ACE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2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1E98-8C09-41D4-A455-0D059B04290A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3785-7A84-4D0E-A7FF-9D0A50746652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54B9-0383-465F-AF0D-B580906CC1A8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24F0-AC4F-4C8C-810B-E1E4B3E46AEB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0EE2-64D6-4867-B985-4A7DE31880F0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4191-3223-4BC2-AA01-41E4A678391A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0C7-B314-4158-9F43-2E9CD50F1886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707D-88F9-4F30-A782-B1685D0940F3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1502-B0BC-48C7-8821-A7D544D15960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5D25-4919-47A4-B268-478134444AB4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954D5-177A-4895-B31E-AB1746254274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02A8-A88E-4B96-85DE-DD7225D140B0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FD26-5E49-4B30-8841-967A96F65EED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2182-9CA1-4E7C-A837-5099760900A2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BB2E-37EC-4875-B0C3-E3D2430DA640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5B57-8D64-44A2-8DC8-0574388F7E79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BB87-92FD-4382-AB53-A9B3272196C4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77D49E-C703-4B22-AD07-6BE12960AE81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PräsiBert</a:t>
            </a:r>
            <a:r>
              <a:rPr lang="de-DE" dirty="0"/>
              <a:t/>
            </a:r>
            <a:br>
              <a:rPr lang="de-DE" dirty="0"/>
            </a:br>
            <a:r>
              <a:rPr lang="de-DE" sz="3600" dirty="0"/>
              <a:t>Ein verteiltes Präsentationssystem</a:t>
            </a:r>
            <a:endParaRPr lang="en-US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Arno </a:t>
            </a:r>
            <a:r>
              <a:rPr lang="de-DE" dirty="0" err="1" smtClean="0"/>
              <a:t>Däuper</a:t>
            </a:r>
            <a:r>
              <a:rPr lang="de-DE" dirty="0" smtClean="0"/>
              <a:t>, Inga </a:t>
            </a:r>
            <a:r>
              <a:rPr lang="de-DE" dirty="0" err="1" smtClean="0"/>
              <a:t>Quatuor</a:t>
            </a:r>
            <a:r>
              <a:rPr lang="de-DE" dirty="0" smtClean="0"/>
              <a:t>, Sebastian </a:t>
            </a:r>
            <a:r>
              <a:rPr lang="de-DE" dirty="0" err="1" smtClean="0"/>
              <a:t>Schwanewilms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smtClean="0"/>
              <a:t>Niklas Kröger, Jan Zimmer</a:t>
            </a:r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 rot="2661832">
            <a:off x="4156297" y="2551554"/>
            <a:ext cx="2034108" cy="746679"/>
            <a:chOff x="4782399" y="1929740"/>
            <a:chExt cx="3224983" cy="127149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38027">
              <a:off x="4782399" y="2042897"/>
              <a:ext cx="1158340" cy="11583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723" y="1929740"/>
              <a:ext cx="1158340" cy="11583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3712">
              <a:off x="6849042" y="2042896"/>
              <a:ext cx="1158340" cy="11583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70" y="2657227"/>
            <a:ext cx="1761887" cy="29212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0" y="1981199"/>
            <a:ext cx="2573725" cy="4267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45" y="2562224"/>
            <a:ext cx="1771880" cy="30162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Verteilung der Präsentation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</a:t>
            </a:r>
            <a:r>
              <a:rPr lang="de-DE" dirty="0" smtClean="0"/>
              <a:t>Auswahl</a:t>
            </a:r>
          </a:p>
          <a:p>
            <a:pPr lvl="1"/>
            <a:r>
              <a:rPr lang="de-DE" dirty="0" smtClean="0"/>
              <a:t>Präsentation besteht aus </a:t>
            </a:r>
            <a:br>
              <a:rPr lang="de-DE" dirty="0" smtClean="0"/>
            </a:br>
            <a:r>
              <a:rPr lang="de-DE" dirty="0" smtClean="0"/>
              <a:t>durchnummerierten Folien</a:t>
            </a:r>
            <a:endParaRPr lang="de-DE" dirty="0" smtClean="0"/>
          </a:p>
          <a:p>
            <a:r>
              <a:rPr lang="de-DE" dirty="0" smtClean="0"/>
              <a:t>Automatische </a:t>
            </a:r>
            <a:r>
              <a:rPr lang="de-DE" dirty="0" smtClean="0"/>
              <a:t>Verteilung</a:t>
            </a:r>
          </a:p>
          <a:p>
            <a:pPr lvl="1"/>
            <a:r>
              <a:rPr lang="de-DE" dirty="0" smtClean="0"/>
              <a:t>Präsentation wird an Server und </a:t>
            </a:r>
            <a:br>
              <a:rPr lang="de-DE" dirty="0" smtClean="0"/>
            </a:br>
            <a:r>
              <a:rPr lang="de-DE" dirty="0" smtClean="0"/>
              <a:t>an Zuhörer Verteilt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00" y="1981199"/>
            <a:ext cx="2573725" cy="42672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Presenter</a:t>
            </a:r>
            <a:r>
              <a:rPr lang="de-DE" dirty="0" smtClean="0"/>
              <a:t>“-Funktionen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174287" cy="4195481"/>
          </a:xfrm>
        </p:spPr>
        <p:txBody>
          <a:bodyPr/>
          <a:lstStyle/>
          <a:p>
            <a:pPr marL="0" indent="0" algn="ctr">
              <a:buNone/>
            </a:pPr>
            <a:r>
              <a:rPr lang="de-DE" sz="3200" dirty="0" err="1" smtClean="0"/>
              <a:t>Touchsteuerung</a:t>
            </a:r>
            <a:r>
              <a:rPr lang="de-DE" sz="3200" dirty="0" smtClean="0"/>
              <a:t> vs. Gestensteuerung</a:t>
            </a:r>
            <a:endParaRPr lang="en-US" sz="3200" dirty="0" smtClean="0"/>
          </a:p>
          <a:p>
            <a:pPr marL="57150" indent="0" algn="ctr">
              <a:buNone/>
            </a:pPr>
            <a:r>
              <a:rPr lang="de-DE" sz="3000" dirty="0" smtClean="0"/>
              <a:t>Klassisch  vs. </a:t>
            </a:r>
            <a:r>
              <a:rPr lang="de-DE" sz="3000" dirty="0" err="1" smtClean="0"/>
              <a:t>Handsfree</a:t>
            </a:r>
            <a:endParaRPr lang="de-DE" sz="30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20" y="3667078"/>
            <a:ext cx="1313089" cy="22352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50" y="3285770"/>
            <a:ext cx="1907313" cy="316229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87" y="3667078"/>
            <a:ext cx="1313089" cy="22352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17" y="3285770"/>
            <a:ext cx="1907313" cy="316229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clrChange>
              <a:clrFrom>
                <a:srgbClr val="E7D7D7"/>
              </a:clrFrom>
              <a:clrTo>
                <a:srgbClr val="E7D7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8" y="5296021"/>
            <a:ext cx="2381582" cy="26673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6" y="2980936"/>
            <a:ext cx="4381500" cy="3429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566678"/>
            <a:ext cx="2317878" cy="39821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29" y="831468"/>
            <a:ext cx="3372225" cy="55911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Publikumsfrage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9007" cy="4195481"/>
          </a:xfrm>
        </p:spPr>
        <p:txBody>
          <a:bodyPr/>
          <a:lstStyle/>
          <a:p>
            <a:r>
              <a:rPr lang="de-DE" dirty="0" smtClean="0"/>
              <a:t>Direktes haptisches </a:t>
            </a:r>
            <a:r>
              <a:rPr lang="de-DE" dirty="0" smtClean="0"/>
              <a:t>und optisches Feedback</a:t>
            </a:r>
            <a:endParaRPr lang="de-DE" dirty="0" smtClean="0"/>
          </a:p>
          <a:p>
            <a:r>
              <a:rPr lang="de-DE" dirty="0" smtClean="0"/>
              <a:t>Einfache Verwaltung von Anfragen</a:t>
            </a:r>
          </a:p>
          <a:p>
            <a:pPr lvl="1"/>
            <a:r>
              <a:rPr lang="de-DE" dirty="0" smtClean="0"/>
              <a:t>Sequentielle Beantwortung</a:t>
            </a:r>
          </a:p>
          <a:p>
            <a:pPr lvl="1"/>
            <a:r>
              <a:rPr lang="de-DE" dirty="0" smtClean="0"/>
              <a:t>„Mute“</a:t>
            </a:r>
            <a:endParaRPr lang="en-US" dirty="0"/>
          </a:p>
        </p:txBody>
      </p:sp>
      <p:sp>
        <p:nvSpPr>
          <p:cNvPr id="6" name="Bogen 5"/>
          <p:cNvSpPr/>
          <p:nvPr/>
        </p:nvSpPr>
        <p:spPr>
          <a:xfrm rot="2904696">
            <a:off x="8752114" y="2589247"/>
            <a:ext cx="2249714" cy="2075543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ogen 6"/>
          <p:cNvSpPr/>
          <p:nvPr/>
        </p:nvSpPr>
        <p:spPr>
          <a:xfrm rot="2904696">
            <a:off x="8545832" y="2313635"/>
            <a:ext cx="2834301" cy="2614872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ogen 7"/>
          <p:cNvSpPr/>
          <p:nvPr/>
        </p:nvSpPr>
        <p:spPr>
          <a:xfrm rot="2904696">
            <a:off x="8279652" y="1928295"/>
            <a:ext cx="3542364" cy="3268117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ogen 8"/>
          <p:cNvSpPr/>
          <p:nvPr/>
        </p:nvSpPr>
        <p:spPr>
          <a:xfrm rot="18695304" flipH="1">
            <a:off x="6917437" y="2472258"/>
            <a:ext cx="2249714" cy="2075543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ogen 9"/>
          <p:cNvSpPr/>
          <p:nvPr/>
        </p:nvSpPr>
        <p:spPr>
          <a:xfrm rot="18695304" flipH="1">
            <a:off x="6537294" y="2187018"/>
            <a:ext cx="2834301" cy="2614872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ogen 10"/>
          <p:cNvSpPr/>
          <p:nvPr/>
        </p:nvSpPr>
        <p:spPr>
          <a:xfrm rot="18695304" flipH="1">
            <a:off x="6101234" y="1754124"/>
            <a:ext cx="3542364" cy="3268117"/>
          </a:xfrm>
          <a:prstGeom prst="arc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Zuhörers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Bequem und einfach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44" y="3897339"/>
            <a:ext cx="2947238" cy="17795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57" y="2305050"/>
            <a:ext cx="1778296" cy="294849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Einfaches Verfolgen &amp; Archivieren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Hoch- und Querformat</a:t>
            </a:r>
          </a:p>
          <a:p>
            <a:r>
              <a:rPr lang="de-DE" dirty="0" smtClean="0"/>
              <a:t>Folien werden synchron angesprungen</a:t>
            </a:r>
          </a:p>
          <a:p>
            <a:r>
              <a:rPr lang="de-DE" dirty="0" smtClean="0"/>
              <a:t>Präsentation wird lokal abgespeichert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31" y="1712373"/>
            <a:ext cx="2573725" cy="4267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3076" y="2686051"/>
            <a:ext cx="2573725" cy="4267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4" y="2152490"/>
            <a:ext cx="1318986" cy="131898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17" y="4039223"/>
            <a:ext cx="2988417" cy="17795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leicht gemacht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200" dirty="0" smtClean="0"/>
              <a:t>„Ein-Klick“ Frage</a:t>
            </a:r>
            <a:endParaRPr lang="en-US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94" y="4039224"/>
            <a:ext cx="2947238" cy="17795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5826" y="2827936"/>
            <a:ext cx="2573725" cy="4267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81060" y="2827937"/>
            <a:ext cx="2573725" cy="42672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Entwickler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Strukturiert und Modular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Teamarbeit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805082"/>
          </a:xfrm>
        </p:spPr>
        <p:txBody>
          <a:bodyPr/>
          <a:lstStyle/>
          <a:p>
            <a:r>
              <a:rPr lang="de-DE" dirty="0" smtClean="0"/>
              <a:t>Kommunikation:</a:t>
            </a:r>
          </a:p>
          <a:p>
            <a:pPr lvl="1"/>
            <a:r>
              <a:rPr lang="de-DE" dirty="0" smtClean="0"/>
              <a:t>E-Mail</a:t>
            </a:r>
          </a:p>
          <a:p>
            <a:pPr lvl="1"/>
            <a:r>
              <a:rPr lang="de-DE" dirty="0" err="1" smtClean="0"/>
              <a:t>Blackboard</a:t>
            </a:r>
            <a:endParaRPr lang="de-DE" dirty="0" smtClean="0"/>
          </a:p>
          <a:p>
            <a:r>
              <a:rPr lang="de-DE" dirty="0" smtClean="0"/>
              <a:t>Entwicklung:</a:t>
            </a:r>
          </a:p>
          <a:p>
            <a:pPr lvl="1"/>
            <a:r>
              <a:rPr lang="de-DE" dirty="0" smtClean="0"/>
              <a:t>GIT</a:t>
            </a:r>
          </a:p>
          <a:p>
            <a:pPr lvl="1"/>
            <a:r>
              <a:rPr lang="de-DE" dirty="0" err="1" smtClean="0"/>
              <a:t>Momentics</a:t>
            </a:r>
            <a:endParaRPr lang="de-DE" dirty="0" smtClean="0"/>
          </a:p>
          <a:p>
            <a:pPr lvl="1"/>
            <a:r>
              <a:rPr lang="de-DE" dirty="0" smtClean="0"/>
              <a:t>Python (</a:t>
            </a:r>
            <a:r>
              <a:rPr lang="de-DE" dirty="0" err="1" smtClean="0"/>
              <a:t>Prototyping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Modelio</a:t>
            </a:r>
            <a:r>
              <a:rPr lang="de-DE" dirty="0" smtClean="0"/>
              <a:t> (UML)</a:t>
            </a:r>
          </a:p>
          <a:p>
            <a:r>
              <a:rPr lang="de-DE" dirty="0" smtClean="0"/>
              <a:t>Dokumentation:</a:t>
            </a:r>
          </a:p>
          <a:p>
            <a:pPr lvl="1"/>
            <a:r>
              <a:rPr lang="de-DE" dirty="0" err="1" smtClean="0"/>
              <a:t>Doxygen</a:t>
            </a:r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29" y="836386"/>
            <a:ext cx="9613900" cy="96139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38" y="4480831"/>
            <a:ext cx="4972744" cy="2876951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Spezifikationsmeeting</a:t>
            </a:r>
          </a:p>
          <a:p>
            <a:pPr lvl="1"/>
            <a:r>
              <a:rPr lang="de-DE" dirty="0" smtClean="0"/>
              <a:t>Entwurf Architektur</a:t>
            </a:r>
          </a:p>
          <a:p>
            <a:pPr lvl="1"/>
            <a:r>
              <a:rPr lang="de-DE" dirty="0" smtClean="0"/>
              <a:t>Anforderungen</a:t>
            </a:r>
          </a:p>
          <a:p>
            <a:pPr lvl="1"/>
            <a:r>
              <a:rPr lang="de-DE" dirty="0" smtClean="0"/>
              <a:t>Mögliche Lösungen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Arbeitspakete wurden Verteilt</a:t>
            </a:r>
          </a:p>
          <a:p>
            <a:r>
              <a:rPr lang="de-DE" dirty="0" smtClean="0"/>
              <a:t>Regelmäßige Besprechungen</a:t>
            </a:r>
            <a:endParaRPr lang="de-DE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Arbeitspakete bei bedarf Aufteilen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Aktueller Stand und Problembesprechung</a:t>
            </a:r>
          </a:p>
          <a:p>
            <a:r>
              <a:rPr lang="de-DE" dirty="0" smtClean="0"/>
              <a:t>Deadlines</a:t>
            </a:r>
            <a:endParaRPr lang="de-DE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smtClean="0"/>
              <a:t>Strukturierte Entwicklungs- und Testphasen in Abschnitten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50" y="3390899"/>
            <a:ext cx="2857500" cy="28575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77" y="1534646"/>
            <a:ext cx="6786934" cy="4963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t="26910" r="20448" b="36387"/>
          <a:stretch/>
        </p:blipFill>
        <p:spPr>
          <a:xfrm>
            <a:off x="8882744" y="2868429"/>
            <a:ext cx="3163076" cy="11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4" t="56490" r="17343" b="34372"/>
          <a:stretch/>
        </p:blipFill>
        <p:spPr>
          <a:xfrm>
            <a:off x="1828800" y="2407298"/>
            <a:ext cx="1511559" cy="36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165" y="3974840"/>
            <a:ext cx="1675624" cy="38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0458" r="83872" b="45148"/>
          <a:stretch/>
        </p:blipFill>
        <p:spPr>
          <a:xfrm>
            <a:off x="8656453" y="1709675"/>
            <a:ext cx="452582" cy="4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345" y="2407298"/>
            <a:ext cx="558585" cy="57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800" i="1" dirty="0" smtClean="0"/>
              <a:t>„Entwerfen und entwickeln </a:t>
            </a:r>
            <a:r>
              <a:rPr lang="de-DE" sz="4800" i="1" dirty="0"/>
              <a:t>S</a:t>
            </a:r>
            <a:r>
              <a:rPr lang="de-DE" sz="4800" i="1" dirty="0" smtClean="0"/>
              <a:t>ie ein verteiltes Präsentationssystem“</a:t>
            </a:r>
            <a:endParaRPr lang="en-US" sz="4800" i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Plattform: Blackberry Z10 mit BB.OS 10.3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8282">
            <a:off x="6158084" y="265577"/>
            <a:ext cx="9697099" cy="775767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15" y="1853248"/>
            <a:ext cx="7520239" cy="4071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t="26910" r="20448" b="36387"/>
          <a:stretch/>
        </p:blipFill>
        <p:spPr>
          <a:xfrm>
            <a:off x="8761446" y="3540233"/>
            <a:ext cx="3163076" cy="11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4" t="56490" r="17343" b="34372"/>
          <a:stretch/>
        </p:blipFill>
        <p:spPr>
          <a:xfrm>
            <a:off x="317241" y="2995127"/>
            <a:ext cx="1511559" cy="36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4" t="56732" r="19188" b="34606"/>
          <a:stretch/>
        </p:blipFill>
        <p:spPr>
          <a:xfrm>
            <a:off x="427851" y="4394718"/>
            <a:ext cx="1780127" cy="43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0458" r="83872" b="45148"/>
          <a:stretch/>
        </p:blipFill>
        <p:spPr>
          <a:xfrm>
            <a:off x="8535155" y="2086810"/>
            <a:ext cx="452582" cy="4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854" y="2889231"/>
            <a:ext cx="558585" cy="57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09" y="1853248"/>
            <a:ext cx="8048625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47300" r="18283" b="43093"/>
          <a:stretch/>
        </p:blipFill>
        <p:spPr>
          <a:xfrm>
            <a:off x="1108974" y="3020513"/>
            <a:ext cx="1786470" cy="46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30458" r="83872" b="45148"/>
          <a:stretch/>
        </p:blipFill>
        <p:spPr>
          <a:xfrm>
            <a:off x="9940307" y="2125311"/>
            <a:ext cx="452582" cy="43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545" y="3199200"/>
            <a:ext cx="558585" cy="57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853248"/>
            <a:ext cx="7231434" cy="3468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„Redeanfrage“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42" y="2400300"/>
            <a:ext cx="7590092" cy="2714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1" y="2365740"/>
            <a:ext cx="2895600" cy="2895600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7772400" y="267689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8343900" y="2676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8915400" y="2676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7772400" y="3248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8343900" y="32483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8915400" y="3248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772400" y="3819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8343900" y="3819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915400" y="38198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9486900" y="26768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9486900" y="3248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9486900" y="3819890"/>
            <a:ext cx="571500" cy="5715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10058400" y="2676890"/>
            <a:ext cx="571500" cy="5715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10058400" y="324839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10058400" y="3819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7772400" y="4391390"/>
            <a:ext cx="571500" cy="5715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8343900" y="4391390"/>
            <a:ext cx="571500" cy="5715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8915400" y="439139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9486900" y="4391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10058400" y="4391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14732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0447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26162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4732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20447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26162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14732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0447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26162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31877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31877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31877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3759200" y="2930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3759200" y="3502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3759200" y="40738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14732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20447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6162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31877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759200" y="46453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ieren 2"/>
          <p:cNvGrpSpPr/>
          <p:nvPr/>
        </p:nvGrpSpPr>
        <p:grpSpPr>
          <a:xfrm rot="5400000">
            <a:off x="7194550" y="2816590"/>
            <a:ext cx="2857500" cy="2286000"/>
            <a:chOff x="6946900" y="2930890"/>
            <a:chExt cx="2857500" cy="2286000"/>
          </a:xfrm>
        </p:grpSpPr>
        <p:sp>
          <p:nvSpPr>
            <p:cNvPr id="26" name="Rechteck 25"/>
            <p:cNvSpPr/>
            <p:nvPr/>
          </p:nvSpPr>
          <p:spPr>
            <a:xfrm>
              <a:off x="69469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75184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80899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69469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75184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80899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9469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/>
            <p:cNvSpPr/>
            <p:nvPr/>
          </p:nvSpPr>
          <p:spPr>
            <a:xfrm>
              <a:off x="75184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/>
            <p:cNvSpPr/>
            <p:nvPr/>
          </p:nvSpPr>
          <p:spPr>
            <a:xfrm>
              <a:off x="80899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86614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/>
            <p:cNvSpPr/>
            <p:nvPr/>
          </p:nvSpPr>
          <p:spPr>
            <a:xfrm>
              <a:off x="86614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/>
            <p:cNvSpPr/>
            <p:nvPr/>
          </p:nvSpPr>
          <p:spPr>
            <a:xfrm>
              <a:off x="86614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/>
            <p:cNvSpPr/>
            <p:nvPr/>
          </p:nvSpPr>
          <p:spPr>
            <a:xfrm>
              <a:off x="92329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92329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/>
            <p:cNvSpPr/>
            <p:nvPr/>
          </p:nvSpPr>
          <p:spPr>
            <a:xfrm>
              <a:off x="92329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/>
            <p:cNvSpPr/>
            <p:nvPr/>
          </p:nvSpPr>
          <p:spPr>
            <a:xfrm>
              <a:off x="69469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/>
            <p:cNvSpPr/>
            <p:nvPr/>
          </p:nvSpPr>
          <p:spPr>
            <a:xfrm>
              <a:off x="75184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/>
            <p:cNvSpPr/>
            <p:nvPr/>
          </p:nvSpPr>
          <p:spPr>
            <a:xfrm>
              <a:off x="80899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/>
            <p:cNvSpPr/>
            <p:nvPr/>
          </p:nvSpPr>
          <p:spPr>
            <a:xfrm>
              <a:off x="86614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/>
            <p:cNvSpPr/>
            <p:nvPr/>
          </p:nvSpPr>
          <p:spPr>
            <a:xfrm>
              <a:off x="92329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hteckiger Pfeil 48"/>
          <p:cNvSpPr/>
          <p:nvPr/>
        </p:nvSpPr>
        <p:spPr>
          <a:xfrm>
            <a:off x="1473200" y="1739424"/>
            <a:ext cx="1143000" cy="101954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uppieren 70"/>
          <p:cNvGrpSpPr/>
          <p:nvPr/>
        </p:nvGrpSpPr>
        <p:grpSpPr>
          <a:xfrm>
            <a:off x="1473200" y="2930890"/>
            <a:ext cx="2857500" cy="2286000"/>
            <a:chOff x="1473200" y="2930890"/>
            <a:chExt cx="2857500" cy="2286000"/>
          </a:xfrm>
        </p:grpSpPr>
        <p:sp>
          <p:nvSpPr>
            <p:cNvPr id="51" name="Rechteck 50"/>
            <p:cNvSpPr/>
            <p:nvPr/>
          </p:nvSpPr>
          <p:spPr>
            <a:xfrm>
              <a:off x="1473200" y="29308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eck 51"/>
            <p:cNvSpPr/>
            <p:nvPr/>
          </p:nvSpPr>
          <p:spPr>
            <a:xfrm>
              <a:off x="20447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eck 52"/>
            <p:cNvSpPr/>
            <p:nvPr/>
          </p:nvSpPr>
          <p:spPr>
            <a:xfrm>
              <a:off x="26162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/>
            <p:cNvSpPr/>
            <p:nvPr/>
          </p:nvSpPr>
          <p:spPr>
            <a:xfrm>
              <a:off x="1473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/>
            <p:cNvSpPr/>
            <p:nvPr/>
          </p:nvSpPr>
          <p:spPr>
            <a:xfrm>
              <a:off x="2044700" y="35023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/>
            <p:cNvSpPr/>
            <p:nvPr/>
          </p:nvSpPr>
          <p:spPr>
            <a:xfrm>
              <a:off x="2616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hteck 56"/>
            <p:cNvSpPr/>
            <p:nvPr/>
          </p:nvSpPr>
          <p:spPr>
            <a:xfrm>
              <a:off x="1473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eck 57"/>
            <p:cNvSpPr/>
            <p:nvPr/>
          </p:nvSpPr>
          <p:spPr>
            <a:xfrm>
              <a:off x="20447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/>
            <p:cNvSpPr/>
            <p:nvPr/>
          </p:nvSpPr>
          <p:spPr>
            <a:xfrm>
              <a:off x="26162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hteck 59"/>
            <p:cNvSpPr/>
            <p:nvPr/>
          </p:nvSpPr>
          <p:spPr>
            <a:xfrm>
              <a:off x="3187700" y="2930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31877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hteck 61"/>
            <p:cNvSpPr/>
            <p:nvPr/>
          </p:nvSpPr>
          <p:spPr>
            <a:xfrm>
              <a:off x="31877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hteck 62"/>
            <p:cNvSpPr/>
            <p:nvPr/>
          </p:nvSpPr>
          <p:spPr>
            <a:xfrm>
              <a:off x="3759200" y="29308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hteck 63"/>
            <p:cNvSpPr/>
            <p:nvPr/>
          </p:nvSpPr>
          <p:spPr>
            <a:xfrm>
              <a:off x="3759200" y="3502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3759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1473200" y="4645390"/>
              <a:ext cx="571500" cy="57150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2044700" y="46453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/>
            <p:cNvSpPr/>
            <p:nvPr/>
          </p:nvSpPr>
          <p:spPr>
            <a:xfrm>
              <a:off x="2616200" y="4645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/>
            <p:cNvSpPr/>
            <p:nvPr/>
          </p:nvSpPr>
          <p:spPr>
            <a:xfrm>
              <a:off x="31877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37592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uppieren 71"/>
          <p:cNvGrpSpPr/>
          <p:nvPr/>
        </p:nvGrpSpPr>
        <p:grpSpPr>
          <a:xfrm rot="5400000">
            <a:off x="7194550" y="2816590"/>
            <a:ext cx="2857500" cy="2286000"/>
            <a:chOff x="1473200" y="2930890"/>
            <a:chExt cx="2857500" cy="2286000"/>
          </a:xfrm>
        </p:grpSpPr>
        <p:sp>
          <p:nvSpPr>
            <p:cNvPr id="73" name="Rechteck 72"/>
            <p:cNvSpPr/>
            <p:nvPr/>
          </p:nvSpPr>
          <p:spPr>
            <a:xfrm>
              <a:off x="1473200" y="29308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/>
            <p:cNvSpPr/>
            <p:nvPr/>
          </p:nvSpPr>
          <p:spPr>
            <a:xfrm>
              <a:off x="20447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/>
            <p:cNvSpPr/>
            <p:nvPr/>
          </p:nvSpPr>
          <p:spPr>
            <a:xfrm>
              <a:off x="2616200" y="2930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/>
            <p:cNvSpPr/>
            <p:nvPr/>
          </p:nvSpPr>
          <p:spPr>
            <a:xfrm>
              <a:off x="1473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/>
            <p:cNvSpPr/>
            <p:nvPr/>
          </p:nvSpPr>
          <p:spPr>
            <a:xfrm>
              <a:off x="2044700" y="35023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hteck 77"/>
            <p:cNvSpPr/>
            <p:nvPr/>
          </p:nvSpPr>
          <p:spPr>
            <a:xfrm>
              <a:off x="26162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/>
            <p:cNvSpPr/>
            <p:nvPr/>
          </p:nvSpPr>
          <p:spPr>
            <a:xfrm>
              <a:off x="1473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20447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hteck 80"/>
            <p:cNvSpPr/>
            <p:nvPr/>
          </p:nvSpPr>
          <p:spPr>
            <a:xfrm>
              <a:off x="26162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hteck 81"/>
            <p:cNvSpPr/>
            <p:nvPr/>
          </p:nvSpPr>
          <p:spPr>
            <a:xfrm>
              <a:off x="3187700" y="2930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/>
            <p:cNvSpPr/>
            <p:nvPr/>
          </p:nvSpPr>
          <p:spPr>
            <a:xfrm>
              <a:off x="3187700" y="3502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hteck 83"/>
            <p:cNvSpPr/>
            <p:nvPr/>
          </p:nvSpPr>
          <p:spPr>
            <a:xfrm>
              <a:off x="3187700" y="4073890"/>
              <a:ext cx="571500" cy="5715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hteck 84"/>
            <p:cNvSpPr/>
            <p:nvPr/>
          </p:nvSpPr>
          <p:spPr>
            <a:xfrm>
              <a:off x="3759200" y="29308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hteck 85"/>
            <p:cNvSpPr/>
            <p:nvPr/>
          </p:nvSpPr>
          <p:spPr>
            <a:xfrm>
              <a:off x="3759200" y="3502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hteck 86"/>
            <p:cNvSpPr/>
            <p:nvPr/>
          </p:nvSpPr>
          <p:spPr>
            <a:xfrm>
              <a:off x="3759200" y="40738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hteck 87"/>
            <p:cNvSpPr/>
            <p:nvPr/>
          </p:nvSpPr>
          <p:spPr>
            <a:xfrm>
              <a:off x="1473200" y="4645390"/>
              <a:ext cx="571500" cy="57150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2044700" y="4645390"/>
              <a:ext cx="571500" cy="57150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2616200" y="4645390"/>
              <a:ext cx="571500" cy="5715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hteck 90"/>
            <p:cNvSpPr/>
            <p:nvPr/>
          </p:nvSpPr>
          <p:spPr>
            <a:xfrm>
              <a:off x="31877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3759200" y="4645390"/>
              <a:ext cx="571500" cy="571500"/>
            </a:xfrm>
            <a:prstGeom prst="rect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Foliennummernplatzhalter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2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26" name="Rechteck 25"/>
          <p:cNvSpPr/>
          <p:nvPr/>
        </p:nvSpPr>
        <p:spPr>
          <a:xfrm rot="5400000">
            <a:off x="34544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5400000">
            <a:off x="34544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5400000">
            <a:off x="34544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5400000">
            <a:off x="28829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 rot="5400000">
            <a:off x="28829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5400000">
            <a:off x="28829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5400000">
            <a:off x="23114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5400000">
            <a:off x="23114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 rot="5400000">
            <a:off x="23114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 rot="5400000">
            <a:off x="34544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 rot="5400000">
            <a:off x="28829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 rot="5400000">
            <a:off x="23114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 rot="5400000">
            <a:off x="34544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 rot="5400000">
            <a:off x="28829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5400000">
            <a:off x="23114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5400000">
            <a:off x="1739900" y="2384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5400000">
            <a:off x="1739900" y="2956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 rot="5400000">
            <a:off x="17399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1016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/>
          <p:cNvSpPr/>
          <p:nvPr/>
        </p:nvSpPr>
        <p:spPr>
          <a:xfrm rot="5400000">
            <a:off x="1739900" y="40992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/>
          <p:cNvSpPr/>
          <p:nvPr/>
        </p:nvSpPr>
        <p:spPr>
          <a:xfrm rot="5400000">
            <a:off x="1739900" y="4670790"/>
            <a:ext cx="571500" cy="571500"/>
          </a:xfrm>
          <a:prstGeom prst="rect">
            <a:avLst/>
          </a:prstGeom>
          <a:gradFill>
            <a:gsLst>
              <a:gs pos="0">
                <a:schemeClr val="lt1">
                  <a:tint val="97000"/>
                  <a:hueMod val="88000"/>
                  <a:satMod val="130000"/>
                  <a:lumMod val="124000"/>
                  <a:alpha val="35000"/>
                </a:schemeClr>
              </a:gs>
              <a:gs pos="100000">
                <a:schemeClr val="lt1">
                  <a:tint val="96000"/>
                  <a:shade val="88000"/>
                  <a:hueMod val="108000"/>
                  <a:satMod val="164000"/>
                  <a:lumMod val="76000"/>
                  <a:alpha val="45000"/>
                </a:schemeClr>
              </a:gs>
            </a:gsLst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 rot="5400000">
            <a:off x="95885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 rot="5400000">
            <a:off x="90170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 rot="5400000">
            <a:off x="84455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 rot="5400000">
            <a:off x="7874000" y="3527790"/>
            <a:ext cx="571500" cy="57150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/>
        </p:nvSpPr>
        <p:spPr>
          <a:xfrm rot="5400000">
            <a:off x="3365500" y="3280139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rot="5400000">
            <a:off x="2794000" y="328013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 rot="5400000">
            <a:off x="2222500" y="3280139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 rot="5400000">
            <a:off x="1651000" y="3280139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 rot="5400000">
            <a:off x="3517900" y="3702775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 rot="5400000">
            <a:off x="2946400" y="370277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 rot="5400000">
            <a:off x="2374900" y="3702775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 rot="5400000">
            <a:off x="1803400" y="3702775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 rot="5400000">
            <a:off x="9588500" y="3565889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 rot="5400000">
            <a:off x="9017000" y="356588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 rot="5400000">
            <a:off x="8445500" y="356588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 rot="5400000">
            <a:off x="7874000" y="356588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990600" y="3770857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/>
        </p:nvSpPr>
        <p:spPr>
          <a:xfrm rot="5400000">
            <a:off x="3021011" y="2717804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rot="5400000">
            <a:off x="2449511" y="271780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 rot="5400000">
            <a:off x="1878011" y="2717804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 rot="5400000">
            <a:off x="1306511" y="2717804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 rot="5400000">
            <a:off x="3173411" y="3140440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 rot="5400000">
            <a:off x="2601911" y="31404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 rot="5400000">
            <a:off x="2030411" y="3140440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 rot="5400000">
            <a:off x="1458911" y="3140440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 rot="5400000">
            <a:off x="9589294" y="2568940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 rot="5400000">
            <a:off x="9017794" y="25689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 rot="5400000">
            <a:off x="8446294" y="25689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 rot="5400000">
            <a:off x="7874794" y="25689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646111" y="3208522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 rot="5400000">
            <a:off x="3364705" y="3563076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 rot="5400000">
            <a:off x="2793205" y="3563076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 rot="5400000">
            <a:off x="2221705" y="3563076"/>
            <a:ext cx="571500" cy="5715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 rot="5400000">
            <a:off x="1650205" y="3563076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785811" y="3711940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 rot="5400000">
            <a:off x="3555999" y="3985711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 rot="5400000">
            <a:off x="2984499" y="3985711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 rot="5400000">
            <a:off x="2412999" y="3985711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 rot="5400000">
            <a:off x="1841499" y="3985711"/>
            <a:ext cx="571500" cy="5715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 rot="5400000">
            <a:off x="9589294" y="327732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5400000">
            <a:off x="9017794" y="3277325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5400000">
            <a:off x="8446294" y="327732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5400000">
            <a:off x="7874794" y="3277325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 rot="5400000">
            <a:off x="9589294" y="3985711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5400000">
            <a:off x="9017794" y="3985711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5400000">
            <a:off x="8446294" y="3985711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5400000">
            <a:off x="7874794" y="3985711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 rot="5400000">
            <a:off x="3744911" y="4408347"/>
            <a:ext cx="571500" cy="571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 rot="5400000">
            <a:off x="3173411" y="440834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 rot="5400000">
            <a:off x="2601911" y="4408347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 rot="5400000">
            <a:off x="2030411" y="4408347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>
            <a:off x="1022349" y="4221387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>
            <a:off x="1184272" y="4658169"/>
            <a:ext cx="533400" cy="161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5400000">
            <a:off x="9589294" y="469409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5400000">
            <a:off x="9017794" y="469409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5400000">
            <a:off x="8446294" y="469409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 rot="5400000">
            <a:off x="7874794" y="4694097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Fallbeispiel „Gestensteuerung“</a:t>
            </a:r>
            <a:endParaRPr lang="en-US" dirty="0"/>
          </a:p>
        </p:txBody>
      </p:sp>
      <p:sp>
        <p:nvSpPr>
          <p:cNvPr id="50" name="Pfeil nach rechts 49"/>
          <p:cNvSpPr/>
          <p:nvPr/>
        </p:nvSpPr>
        <p:spPr>
          <a:xfrm>
            <a:off x="4660900" y="3140440"/>
            <a:ext cx="2489200" cy="1346200"/>
          </a:xfrm>
          <a:prstGeom prst="rightArrow">
            <a:avLst/>
          </a:prstGeom>
          <a:gradFill>
            <a:gsLst>
              <a:gs pos="0">
                <a:srgbClr val="377939"/>
              </a:gs>
              <a:gs pos="100000">
                <a:srgbClr val="92D05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 rot="5400000">
            <a:off x="3493294" y="2498369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 rot="5400000">
            <a:off x="2921794" y="249836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 rot="5400000">
            <a:off x="2350294" y="249836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 rot="5400000">
            <a:off x="1778794" y="2498369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 rot="5400000">
            <a:off x="3493294" y="320675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5400000">
            <a:off x="2921794" y="3206754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 rot="5400000">
            <a:off x="2350294" y="320675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 rot="5400000">
            <a:off x="1778794" y="3206754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 rot="5400000">
            <a:off x="3493294" y="39151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 rot="5400000">
            <a:off x="2921794" y="39151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 rot="5400000">
            <a:off x="2350294" y="3915140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 rot="5400000">
            <a:off x="1778794" y="3915140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 rot="5400000">
            <a:off x="3493294" y="4623526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 rot="5400000">
            <a:off x="2921794" y="4623526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 rot="5400000">
            <a:off x="2350294" y="4623526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 rot="5400000">
            <a:off x="1778794" y="4623526"/>
            <a:ext cx="571500" cy="5715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/>
          <p:cNvSpPr/>
          <p:nvPr/>
        </p:nvSpPr>
        <p:spPr>
          <a:xfrm>
            <a:off x="7518400" y="2993424"/>
            <a:ext cx="427745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 </a:t>
            </a:r>
            <a:r>
              <a:rPr lang="de-DE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 L</a:t>
            </a:r>
            <a:endParaRPr lang="de-DE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Zielgruppe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275545" y="1994861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b="1" dirty="0" smtClean="0"/>
              <a:t>Vorträge</a:t>
            </a:r>
          </a:p>
          <a:p>
            <a:pPr marL="0" indent="0" algn="ctr">
              <a:buNone/>
            </a:pPr>
            <a:r>
              <a:rPr lang="de-DE" dirty="0" smtClean="0"/>
              <a:t>auf </a:t>
            </a:r>
          </a:p>
          <a:p>
            <a:pPr marL="0" indent="0" algn="ctr">
              <a:buNone/>
            </a:pPr>
            <a:r>
              <a:rPr lang="de-DE" b="1" dirty="0" smtClean="0"/>
              <a:t>mittelgroßen bis großen</a:t>
            </a:r>
          </a:p>
          <a:p>
            <a:pPr marL="0" indent="0" algn="ctr">
              <a:buNone/>
            </a:pPr>
            <a:r>
              <a:rPr lang="de-DE" dirty="0" smtClean="0"/>
              <a:t>Veranstaltungen</a:t>
            </a:r>
          </a:p>
          <a:p>
            <a:pPr marL="0" indent="0" algn="ctr">
              <a:buNone/>
            </a:pPr>
            <a:endParaRPr lang="de-DE" dirty="0"/>
          </a:p>
          <a:p>
            <a:pPr algn="ctr"/>
            <a:r>
              <a:rPr lang="de-DE" dirty="0" smtClean="0"/>
              <a:t>Kongress</a:t>
            </a:r>
          </a:p>
          <a:p>
            <a:pPr algn="ctr"/>
            <a:r>
              <a:rPr lang="de-DE" dirty="0" smtClean="0"/>
              <a:t>Messen</a:t>
            </a:r>
          </a:p>
          <a:p>
            <a:pPr algn="ctr"/>
            <a:r>
              <a:rPr lang="de-DE" dirty="0" smtClean="0"/>
              <a:t>Vorlesungen</a:t>
            </a:r>
          </a:p>
          <a:p>
            <a:pPr algn="ctr"/>
            <a:r>
              <a:rPr lang="de-DE" dirty="0" smtClean="0"/>
              <a:t>Seminare</a:t>
            </a:r>
          </a:p>
          <a:p>
            <a:pPr algn="ctr"/>
            <a:r>
              <a:rPr lang="de-DE" dirty="0" smtClean="0"/>
              <a:t>…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70" y="2232478"/>
            <a:ext cx="5715000" cy="3467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</a:t>
            </a:r>
            <a:br>
              <a:rPr lang="de-DE" dirty="0" smtClean="0"/>
            </a:br>
            <a:r>
              <a:rPr lang="de-DE" dirty="0" smtClean="0"/>
              <a:t>für Ihre Aufmerksamkeit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 smtClean="0"/>
              <a:t>Weitere Fragen?</a:t>
            </a:r>
            <a:endParaRPr lang="en-US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400" b="1" dirty="0" smtClean="0"/>
              <a:t>4 </a:t>
            </a:r>
            <a:r>
              <a:rPr lang="de-DE" sz="3200" dirty="0" smtClean="0"/>
              <a:t>Stakeholder</a:t>
            </a:r>
          </a:p>
          <a:p>
            <a:pPr marL="0" indent="0" algn="ctr">
              <a:buNone/>
            </a:pPr>
            <a:endParaRPr lang="de-DE" sz="3200" dirty="0" smtClean="0"/>
          </a:p>
          <a:p>
            <a:pPr marL="0" indent="0" algn="ctr">
              <a:buNone/>
            </a:pPr>
            <a:r>
              <a:rPr lang="de-DE" sz="3200" dirty="0" smtClean="0"/>
              <a:t>Veranstalter vs. Vortragender vs. Zuhörer</a:t>
            </a:r>
          </a:p>
          <a:p>
            <a:pPr marL="0" indent="0" algn="ctr">
              <a:buNone/>
            </a:pPr>
            <a:r>
              <a:rPr lang="de-DE" sz="3200" dirty="0" smtClean="0"/>
              <a:t>Entwickler</a:t>
            </a:r>
          </a:p>
          <a:p>
            <a:pPr algn="ctr"/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ern mit 4 Zacken 3"/>
          <p:cNvSpPr/>
          <p:nvPr/>
        </p:nvSpPr>
        <p:spPr>
          <a:xfrm>
            <a:off x="878076" y="657632"/>
            <a:ext cx="7268547" cy="5378901"/>
          </a:xfrm>
          <a:prstGeom prst="star4">
            <a:avLst>
              <a:gd name="adj" fmla="val 1065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Ellipse 4"/>
          <p:cNvSpPr/>
          <p:nvPr/>
        </p:nvSpPr>
        <p:spPr>
          <a:xfrm>
            <a:off x="2450989" y="1358903"/>
            <a:ext cx="1332868" cy="5446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Flexibel</a:t>
            </a:r>
          </a:p>
        </p:txBody>
      </p:sp>
      <p:sp>
        <p:nvSpPr>
          <p:cNvPr id="6" name="Ellipse 5"/>
          <p:cNvSpPr/>
          <p:nvPr/>
        </p:nvSpPr>
        <p:spPr>
          <a:xfrm rot="1726500">
            <a:off x="3171689" y="2801500"/>
            <a:ext cx="2131454" cy="8117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automatische</a:t>
            </a:r>
          </a:p>
          <a:p>
            <a:pPr algn="ctr"/>
            <a:r>
              <a:rPr lang="de-DE" sz="1400" dirty="0" smtClean="0"/>
              <a:t>Verteilung</a:t>
            </a:r>
            <a:r>
              <a:rPr lang="en-US" sz="1400" dirty="0" smtClean="0"/>
              <a:t>/</a:t>
            </a:r>
          </a:p>
          <a:p>
            <a:pPr algn="ctr"/>
            <a:r>
              <a:rPr lang="de-DE" sz="1400" dirty="0" smtClean="0"/>
              <a:t>Archivierung</a:t>
            </a:r>
            <a:endParaRPr lang="en-US" sz="1400" dirty="0" smtClean="0"/>
          </a:p>
        </p:txBody>
      </p:sp>
      <p:sp>
        <p:nvSpPr>
          <p:cNvPr id="7" name="Ellipse 6"/>
          <p:cNvSpPr/>
          <p:nvPr/>
        </p:nvSpPr>
        <p:spPr>
          <a:xfrm>
            <a:off x="4757678" y="2258055"/>
            <a:ext cx="1690501" cy="66546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„</a:t>
            </a:r>
            <a:r>
              <a:rPr lang="de-DE" sz="1400" dirty="0" err="1" smtClean="0"/>
              <a:t>Presenter</a:t>
            </a:r>
            <a:r>
              <a:rPr lang="de-DE" sz="1400" dirty="0" smtClean="0"/>
              <a:t>“</a:t>
            </a:r>
          </a:p>
          <a:p>
            <a:pPr algn="ctr"/>
            <a:r>
              <a:rPr lang="de-DE" sz="1400" dirty="0" smtClean="0"/>
              <a:t>intuitiv</a:t>
            </a:r>
            <a:endParaRPr lang="en-US" sz="1400" dirty="0"/>
          </a:p>
        </p:txBody>
      </p:sp>
      <p:sp>
        <p:nvSpPr>
          <p:cNvPr id="8" name="Ellipse 7"/>
          <p:cNvSpPr/>
          <p:nvPr/>
        </p:nvSpPr>
        <p:spPr>
          <a:xfrm>
            <a:off x="9559700" y="3917903"/>
            <a:ext cx="347531" cy="3475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9559700" y="4423000"/>
            <a:ext cx="347531" cy="3475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565514" y="4928097"/>
            <a:ext cx="347531" cy="34753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9559700" y="5435061"/>
            <a:ext cx="347531" cy="34753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9733464" y="3917903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Infrastruktur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9733464" y="4423000"/>
            <a:ext cx="276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Präsentierte Inhalte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9733464" y="4917196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Präsentation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9733464" y="5422293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Interaktion</a:t>
            </a:r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652" y="2226641"/>
            <a:ext cx="689466" cy="53778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65" y="3291531"/>
            <a:ext cx="1020602" cy="811038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4657457" y="898306"/>
            <a:ext cx="1890940" cy="7588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Unkompliziert</a:t>
            </a:r>
            <a:endParaRPr lang="en-US" sz="1400" dirty="0"/>
          </a:p>
        </p:txBody>
      </p:sp>
      <p:sp>
        <p:nvSpPr>
          <p:cNvPr id="19" name="Ellipse 18"/>
          <p:cNvSpPr/>
          <p:nvPr/>
        </p:nvSpPr>
        <p:spPr>
          <a:xfrm>
            <a:off x="6666118" y="1631209"/>
            <a:ext cx="1754792" cy="90312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Einfache Verwaltung</a:t>
            </a:r>
            <a:endParaRPr lang="en-US" sz="1400" dirty="0"/>
          </a:p>
        </p:txBody>
      </p:sp>
      <p:sp>
        <p:nvSpPr>
          <p:cNvPr id="20" name="Ellipse 19"/>
          <p:cNvSpPr/>
          <p:nvPr/>
        </p:nvSpPr>
        <p:spPr>
          <a:xfrm>
            <a:off x="4612425" y="5169083"/>
            <a:ext cx="2335428" cy="65031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Unkompliziertes</a:t>
            </a:r>
          </a:p>
          <a:p>
            <a:pPr algn="ctr"/>
            <a:r>
              <a:rPr lang="de-DE" sz="1400" dirty="0" smtClean="0"/>
              <a:t>Fragestellen</a:t>
            </a:r>
            <a:endParaRPr lang="en-US" dirty="0"/>
          </a:p>
        </p:txBody>
      </p:sp>
      <p:sp>
        <p:nvSpPr>
          <p:cNvPr id="21" name="Ellipse 20"/>
          <p:cNvSpPr/>
          <p:nvPr/>
        </p:nvSpPr>
        <p:spPr>
          <a:xfrm>
            <a:off x="5561705" y="4205123"/>
            <a:ext cx="2336266" cy="7588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Zeit- und Ortsunabhängig</a:t>
            </a:r>
            <a:endParaRPr lang="en-US" sz="1400" dirty="0"/>
          </a:p>
        </p:txBody>
      </p:sp>
      <p:sp>
        <p:nvSpPr>
          <p:cNvPr id="22" name="Ellipse 21"/>
          <p:cNvSpPr/>
          <p:nvPr/>
        </p:nvSpPr>
        <p:spPr>
          <a:xfrm>
            <a:off x="1666079" y="2098060"/>
            <a:ext cx="1332868" cy="5446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Einfach </a:t>
            </a:r>
            <a:r>
              <a:rPr lang="de-DE" sz="1400" dirty="0" err="1" smtClean="0"/>
              <a:t>Wartbar</a:t>
            </a:r>
            <a:endParaRPr lang="de-DE" sz="1400" dirty="0" smtClean="0"/>
          </a:p>
        </p:txBody>
      </p:sp>
      <p:sp>
        <p:nvSpPr>
          <p:cNvPr id="23" name="Wolkenförmige Legende 22"/>
          <p:cNvSpPr/>
          <p:nvPr/>
        </p:nvSpPr>
        <p:spPr>
          <a:xfrm>
            <a:off x="6594964" y="5275628"/>
            <a:ext cx="748587" cy="487075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 smtClean="0"/>
              <a:t>?</a:t>
            </a:r>
            <a:endParaRPr lang="en-US" sz="400" b="1" dirty="0"/>
          </a:p>
        </p:txBody>
      </p:sp>
      <p:sp>
        <p:nvSpPr>
          <p:cNvPr id="24" name="Ellipse 23"/>
          <p:cNvSpPr/>
          <p:nvPr/>
        </p:nvSpPr>
        <p:spPr>
          <a:xfrm>
            <a:off x="6135287" y="3058946"/>
            <a:ext cx="1514220" cy="53800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Synchron</a:t>
            </a:r>
            <a:endParaRPr lang="en-US" sz="1400" dirty="0"/>
          </a:p>
        </p:txBody>
      </p:sp>
      <p:sp>
        <p:nvSpPr>
          <p:cNvPr id="25" name="Textfeld 24"/>
          <p:cNvSpPr txBox="1"/>
          <p:nvPr/>
        </p:nvSpPr>
        <p:spPr>
          <a:xfrm>
            <a:off x="979915" y="491619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Veranstalter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591942" y="3058946"/>
            <a:ext cx="1332868" cy="5446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Portabel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6478025" y="454804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Vortragender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622207" y="5801030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Zuhörer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97657" y="5801030"/>
            <a:ext cx="3403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solidFill>
                  <a:schemeClr val="tx1">
                    <a:alpha val="39000"/>
                  </a:schemeClr>
                </a:solidFill>
              </a:rPr>
              <a:t>Entwickler</a:t>
            </a:r>
            <a:endParaRPr lang="en-US" sz="2800" b="1" i="1" dirty="0">
              <a:solidFill>
                <a:schemeClr val="tx1">
                  <a:alpha val="39000"/>
                </a:schemeClr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9559700" y="5942591"/>
            <a:ext cx="347531" cy="34753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9733464" y="5929823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  Software</a:t>
            </a:r>
            <a:endParaRPr lang="en-US" dirty="0"/>
          </a:p>
        </p:txBody>
      </p:sp>
      <p:sp>
        <p:nvSpPr>
          <p:cNvPr id="33" name="Ellipse 32"/>
          <p:cNvSpPr/>
          <p:nvPr/>
        </p:nvSpPr>
        <p:spPr>
          <a:xfrm>
            <a:off x="2498180" y="3784796"/>
            <a:ext cx="1671204" cy="86173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Leicht</a:t>
            </a:r>
          </a:p>
          <a:p>
            <a:pPr algn="ctr"/>
            <a:r>
              <a:rPr lang="de-DE" sz="1400" dirty="0" smtClean="0"/>
              <a:t>erweiterbar</a:t>
            </a:r>
          </a:p>
        </p:txBody>
      </p:sp>
      <p:sp>
        <p:nvSpPr>
          <p:cNvPr id="34" name="Ellipse 33"/>
          <p:cNvSpPr/>
          <p:nvPr/>
        </p:nvSpPr>
        <p:spPr>
          <a:xfrm>
            <a:off x="2011662" y="4855659"/>
            <a:ext cx="1671204" cy="86173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Modular</a:t>
            </a:r>
          </a:p>
        </p:txBody>
      </p:sp>
      <p:sp>
        <p:nvSpPr>
          <p:cNvPr id="35" name="Ellipse 34"/>
          <p:cNvSpPr/>
          <p:nvPr/>
        </p:nvSpPr>
        <p:spPr>
          <a:xfrm>
            <a:off x="520501" y="1325489"/>
            <a:ext cx="1656201" cy="757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Einfache </a:t>
            </a:r>
          </a:p>
          <a:p>
            <a:pPr algn="ctr"/>
            <a:r>
              <a:rPr lang="de-DE" sz="1400" dirty="0" smtClean="0"/>
              <a:t>Einrichtung</a:t>
            </a:r>
          </a:p>
        </p:txBody>
      </p:sp>
      <p:sp>
        <p:nvSpPr>
          <p:cNvPr id="36" name="Foliennummernplatzhalt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Veranstalters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Flexibel und zentral verwaltet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8854" y="1439796"/>
            <a:ext cx="9126605" cy="5222261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Server-Client </a:t>
            </a:r>
          </a:p>
          <a:p>
            <a:r>
              <a:rPr lang="de-DE" dirty="0" smtClean="0"/>
              <a:t>Clients werden unterschieden in:</a:t>
            </a:r>
          </a:p>
          <a:p>
            <a:pPr lvl="1"/>
            <a:r>
              <a:rPr lang="de-DE" dirty="0" smtClean="0"/>
              <a:t>Master </a:t>
            </a:r>
            <a:r>
              <a:rPr lang="de-DE" dirty="0" smtClean="0">
                <a:sym typeface="Wingdings" panose="05000000000000000000" pitchFamily="2" charset="2"/>
              </a:rPr>
              <a:t> Vortragender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Listener</a:t>
            </a:r>
            <a:r>
              <a:rPr lang="de-DE" dirty="0" smtClean="0">
                <a:sym typeface="Wingdings" panose="05000000000000000000" pitchFamily="2" charset="2"/>
              </a:rPr>
              <a:t>  Zuhörer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Jeder Client kann Ausgabegerät sein</a:t>
            </a:r>
          </a:p>
          <a:p>
            <a:pPr marL="0" indent="0" algn="ctr">
              <a:buNone/>
            </a:pPr>
            <a:endParaRPr lang="de-DE" sz="28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Vorteil</a:t>
            </a:r>
            <a:r>
              <a:rPr lang="de-DE" sz="2800" dirty="0" smtClean="0">
                <a:sym typeface="Wingdings" panose="05000000000000000000" pitchFamily="2" charset="2"/>
              </a:rPr>
              <a:t>:</a:t>
            </a: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 smtClean="0">
                <a:sym typeface="Wingdings" panose="05000000000000000000" pitchFamily="2" charset="2"/>
              </a:rPr>
              <a:t>unabhängig</a:t>
            </a:r>
            <a:r>
              <a:rPr lang="de-DE" sz="2800" dirty="0" smtClean="0">
                <a:sym typeface="Wingdings" panose="05000000000000000000" pitchFamily="2" charset="2"/>
              </a:rPr>
              <a:t> vom Vortragenden eingerichtet </a:t>
            </a:r>
            <a:r>
              <a:rPr lang="de-DE" sz="2800" dirty="0" smtClean="0">
                <a:sym typeface="Wingdings" panose="05000000000000000000" pitchFamily="2" charset="2"/>
              </a:rPr>
              <a:t>werden</a:t>
            </a:r>
            <a:endParaRPr lang="de-DE" sz="2800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>
                <a:sym typeface="Wingdings" panose="05000000000000000000" pitchFamily="2" charset="2"/>
              </a:rPr>
              <a:t>p</a:t>
            </a:r>
            <a:r>
              <a:rPr lang="de-DE" sz="2800" b="1" dirty="0" smtClean="0">
                <a:sym typeface="Wingdings" panose="05000000000000000000" pitchFamily="2" charset="2"/>
              </a:rPr>
              <a:t>lattformunabhängig</a:t>
            </a:r>
            <a:r>
              <a:rPr lang="de-DE" sz="2800" dirty="0" smtClean="0">
                <a:sym typeface="Wingdings" panose="05000000000000000000" pitchFamily="2" charset="2"/>
              </a:rPr>
              <a:t> implementiert </a:t>
            </a:r>
            <a:r>
              <a:rPr lang="de-DE" sz="2800" dirty="0" smtClean="0">
                <a:sym typeface="Wingdings" panose="05000000000000000000" pitchFamily="2" charset="2"/>
              </a:rPr>
              <a:t>werden</a:t>
            </a:r>
          </a:p>
          <a:p>
            <a:pPr marL="0" indent="0" algn="ctr">
              <a:buNone/>
            </a:pPr>
            <a:r>
              <a:rPr lang="de-DE" sz="2800" b="1" dirty="0" smtClean="0">
                <a:sym typeface="Wingdings" panose="05000000000000000000" pitchFamily="2" charset="2"/>
              </a:rPr>
              <a:t>Mehrere Ausgabegeräte </a:t>
            </a:r>
            <a:r>
              <a:rPr lang="de-DE" sz="2800" dirty="0" smtClean="0">
                <a:sym typeface="Wingdings" panose="05000000000000000000" pitchFamily="2" charset="2"/>
              </a:rPr>
              <a:t>können unabhängig angesteuert werden</a:t>
            </a:r>
            <a:endParaRPr lang="de-DE" sz="2800" dirty="0">
              <a:sym typeface="Wingdings" panose="05000000000000000000" pitchFamily="2" charset="2"/>
            </a:endParaRPr>
          </a:p>
        </p:txBody>
      </p:sp>
      <p:cxnSp>
        <p:nvCxnSpPr>
          <p:cNvPr id="5" name="Gerader Verbinder 4"/>
          <p:cNvCxnSpPr/>
          <p:nvPr/>
        </p:nvCxnSpPr>
        <p:spPr>
          <a:xfrm>
            <a:off x="1800225" y="5526314"/>
            <a:ext cx="7543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9233" y="1152983"/>
            <a:ext cx="898398" cy="11023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25" y="2299298"/>
            <a:ext cx="1479550" cy="11836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850" y="2727923"/>
            <a:ext cx="1479550" cy="118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2727923"/>
            <a:ext cx="1479550" cy="1183640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H="1">
            <a:off x="7285512" y="1956796"/>
            <a:ext cx="667863" cy="53482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8" idx="0"/>
          </p:cNvCxnSpPr>
          <p:nvPr/>
        </p:nvCxnSpPr>
        <p:spPr>
          <a:xfrm>
            <a:off x="8393165" y="2328485"/>
            <a:ext cx="36460" cy="3994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9006362" y="2090866"/>
            <a:ext cx="1077438" cy="63705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951734"/>
            <a:ext cx="602580" cy="60097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39" y="750305"/>
            <a:ext cx="926530" cy="926530"/>
          </a:xfrm>
          <a:prstGeom prst="rect">
            <a:avLst/>
          </a:prstGeom>
        </p:spPr>
      </p:pic>
      <p:grpSp>
        <p:nvGrpSpPr>
          <p:cNvPr id="24" name="Gruppieren 23"/>
          <p:cNvGrpSpPr/>
          <p:nvPr/>
        </p:nvGrpSpPr>
        <p:grpSpPr>
          <a:xfrm>
            <a:off x="7988701" y="505398"/>
            <a:ext cx="762186" cy="762186"/>
            <a:chOff x="6337731" y="1634508"/>
            <a:chExt cx="762186" cy="762186"/>
          </a:xfrm>
        </p:grpSpPr>
        <p:sp>
          <p:nvSpPr>
            <p:cNvPr id="23" name="Ellipse 22"/>
            <p:cNvSpPr/>
            <p:nvPr/>
          </p:nvSpPr>
          <p:spPr>
            <a:xfrm>
              <a:off x="6477968" y="1772957"/>
              <a:ext cx="488062" cy="4880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731" y="1634508"/>
              <a:ext cx="762186" cy="762186"/>
            </a:xfrm>
            <a:prstGeom prst="rect">
              <a:avLst/>
            </a:prstGeom>
          </p:spPr>
        </p:pic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095" y="3482938"/>
            <a:ext cx="1285409" cy="642705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01" y="3027692"/>
            <a:ext cx="1306249" cy="653125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1800225" y="4742543"/>
            <a:ext cx="7543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Präsentationsarchivierung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Präsentationen werden an den Server ausgeliefert</a:t>
            </a:r>
          </a:p>
          <a:p>
            <a:pPr lvl="1"/>
            <a:r>
              <a:rPr lang="de-DE" dirty="0" smtClean="0"/>
              <a:t>Zeitpunktgenaues </a:t>
            </a:r>
            <a:r>
              <a:rPr lang="de-DE" dirty="0" err="1" smtClean="0"/>
              <a:t>Logging</a:t>
            </a:r>
            <a:r>
              <a:rPr lang="de-DE" dirty="0" smtClean="0"/>
              <a:t> von Aktionen</a:t>
            </a:r>
            <a:endParaRPr lang="en-US" dirty="0" smtClean="0"/>
          </a:p>
          <a:p>
            <a:pPr lvl="2"/>
            <a:r>
              <a:rPr lang="de-DE" dirty="0" smtClean="0"/>
              <a:t>Wann war welche Slide</a:t>
            </a:r>
          </a:p>
          <a:p>
            <a:pPr lvl="2"/>
            <a:r>
              <a:rPr lang="de-DE" dirty="0" smtClean="0"/>
              <a:t>Wann wurde eine Frage gestellt</a:t>
            </a:r>
          </a:p>
          <a:p>
            <a:pPr lvl="2"/>
            <a:r>
              <a:rPr lang="de-DE" dirty="0" smtClean="0"/>
              <a:t>Wann kamen Zuhörer hinzu/verließen die Präsentation</a:t>
            </a:r>
          </a:p>
          <a:p>
            <a:r>
              <a:rPr lang="de-DE" dirty="0" smtClean="0"/>
              <a:t>Audiomittschnitt des </a:t>
            </a:r>
            <a:r>
              <a:rPr lang="de-DE" b="1" dirty="0" smtClean="0"/>
              <a:t>Vortrags</a:t>
            </a:r>
            <a:r>
              <a:rPr lang="de-DE" dirty="0" smtClean="0"/>
              <a:t> wird an Server Ausgeliefert</a:t>
            </a:r>
          </a:p>
          <a:p>
            <a:r>
              <a:rPr lang="de-DE" dirty="0" smtClean="0"/>
              <a:t>Audiomittschnitt der jeweiligen </a:t>
            </a:r>
            <a:r>
              <a:rPr lang="de-DE" b="1" dirty="0" smtClean="0"/>
              <a:t>Fragesteller</a:t>
            </a:r>
          </a:p>
          <a:p>
            <a:pPr lvl="1"/>
            <a:r>
              <a:rPr lang="de-DE" dirty="0" smtClean="0"/>
              <a:t>Audio-</a:t>
            </a:r>
            <a:r>
              <a:rPr lang="de-DE" dirty="0" err="1" smtClean="0"/>
              <a:t>Footage</a:t>
            </a:r>
            <a:r>
              <a:rPr lang="de-DE" dirty="0" smtClean="0"/>
              <a:t> kann zusammen mit Präsentation zu einer ablaufgetreuen </a:t>
            </a:r>
            <a:r>
              <a:rPr lang="de-DE" b="1" dirty="0" smtClean="0"/>
              <a:t>Video-</a:t>
            </a:r>
            <a:r>
              <a:rPr lang="de-DE" b="1" dirty="0" err="1" smtClean="0"/>
              <a:t>Slideshow</a:t>
            </a:r>
            <a:r>
              <a:rPr lang="de-DE" b="1" dirty="0" smtClean="0"/>
              <a:t> </a:t>
            </a:r>
            <a:r>
              <a:rPr lang="de-DE" dirty="0" smtClean="0"/>
              <a:t>geschnitten werden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(zukünftig)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867149"/>
            <a:ext cx="2228849" cy="22288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03" y="1717658"/>
            <a:ext cx="1949821" cy="194982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Vortragenden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Einfach und Komfortabel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388</Words>
  <Application>Microsoft Office PowerPoint</Application>
  <PresentationFormat>Breitbild</PresentationFormat>
  <Paragraphs>162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Wingdings</vt:lpstr>
      <vt:lpstr>Wingdings 3</vt:lpstr>
      <vt:lpstr>Ion</vt:lpstr>
      <vt:lpstr>PräsiBert Ein verteiltes Präsentationssystem</vt:lpstr>
      <vt:lpstr>„Entwerfen und entwickeln Sie ein verteiltes Präsentationssystem“</vt:lpstr>
      <vt:lpstr>Zielgruppe</vt:lpstr>
      <vt:lpstr>Anforderungen</vt:lpstr>
      <vt:lpstr>PowerPoint-Präsentation</vt:lpstr>
      <vt:lpstr>Sicht des Veranstalters</vt:lpstr>
      <vt:lpstr>Architektur</vt:lpstr>
      <vt:lpstr>Präsentationsarchivierung</vt:lpstr>
      <vt:lpstr>Sicht des Vortragenden</vt:lpstr>
      <vt:lpstr>Verteilung der Präsentation</vt:lpstr>
      <vt:lpstr>„Presenter“-Funktionen</vt:lpstr>
      <vt:lpstr>Publikumsfrage</vt:lpstr>
      <vt:lpstr>Sicht des Zuhörers</vt:lpstr>
      <vt:lpstr>Einfaches Verfolgen &amp; Archivieren</vt:lpstr>
      <vt:lpstr>Fragen leicht gemacht</vt:lpstr>
      <vt:lpstr>Sicht des Entwickler</vt:lpstr>
      <vt:lpstr>Teamarbeit</vt:lpstr>
      <vt:lpstr>Ablauf</vt:lpstr>
      <vt:lpstr>Fallbeispiel „Redeanfrage“</vt:lpstr>
      <vt:lpstr>Fallbeispiel „Redeanfrage“</vt:lpstr>
      <vt:lpstr>Fallbeispiel „Redeanfrage“</vt:lpstr>
      <vt:lpstr>Fallbeispiel „Redeanfrage“</vt:lpstr>
      <vt:lpstr>Fallbeispiel „Redeanfrage“</vt:lpstr>
      <vt:lpstr>Fallbeispiel „Gestensteuerung“</vt:lpstr>
      <vt:lpstr>Fallbeispiel „Gestensteuerung“</vt:lpstr>
      <vt:lpstr>Fallbeispiel „Gestensteuerung“</vt:lpstr>
      <vt:lpstr>Fallbeispiel „Gestensteuerung“</vt:lpstr>
      <vt:lpstr>Fallbeispiel „Gestensteuerung“</vt:lpstr>
      <vt:lpstr>Fallbeispiel „Gestensteuerung“</vt:lpstr>
      <vt:lpstr>Vielen Dank für Ihre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PräsiBert Ein verteiltes Präsentationssystem</dc:title>
  <dc:creator>JCB</dc:creator>
  <cp:lastModifiedBy>JCB</cp:lastModifiedBy>
  <cp:revision>39</cp:revision>
  <dcterms:created xsi:type="dcterms:W3CDTF">2015-07-12T18:07:37Z</dcterms:created>
  <dcterms:modified xsi:type="dcterms:W3CDTF">2015-07-14T19:34:46Z</dcterms:modified>
</cp:coreProperties>
</file>